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docx" ContentType="application/vnd.openxmlformats-officedocument.wordprocessingml.document"/>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5"/>
  </p:notesMasterIdLst>
  <p:handoutMasterIdLst>
    <p:handoutMasterId r:id="rId16"/>
  </p:handoutMasterIdLst>
  <p:sldIdLst>
    <p:sldId id="256" r:id="rId4"/>
    <p:sldId id="291" r:id="rId5"/>
    <p:sldId id="302" r:id="rId6"/>
    <p:sldId id="292" r:id="rId7"/>
    <p:sldId id="303" r:id="rId8"/>
    <p:sldId id="306" r:id="rId9"/>
    <p:sldId id="301" r:id="rId10"/>
    <p:sldId id="305" r:id="rId11"/>
    <p:sldId id="304" r:id="rId12"/>
    <p:sldId id="300" r:id="rId13"/>
    <p:sldId id="278"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4EDBBA0-4BC1-49AA-9091-EC7A77C3F7B5}">
          <p14:sldIdLst>
            <p14:sldId id="256"/>
          </p14:sldIdLst>
        </p14:section>
        <p14:section name="Untitled Section" id="{699C72E5-F7B6-4EAA-B8AA-3EC9565368F3}">
          <p14:sldIdLst>
            <p14:sldId id="291"/>
            <p14:sldId id="302"/>
            <p14:sldId id="292"/>
            <p14:sldId id="303"/>
            <p14:sldId id="306"/>
            <p14:sldId id="301"/>
            <p14:sldId id="305"/>
            <p14:sldId id="304"/>
            <p14:sldId id="300"/>
            <p14:sldId id="278"/>
          </p14:sldIdLst>
        </p14:section>
        <p14:section name="Untitled Section" id="{44403730-F293-4C32-864F-388897D28D2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4671" autoAdjust="0"/>
  </p:normalViewPr>
  <p:slideViewPr>
    <p:cSldViewPr>
      <p:cViewPr varScale="1">
        <p:scale>
          <a:sx n="65" d="100"/>
          <a:sy n="65" d="100"/>
        </p:scale>
        <p:origin x="8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5EEBADC5-968A-43B2-BD11-CAA6B69F7296}" type="datetimeFigureOut">
              <a:rPr lang="en-US" smtClean="0"/>
              <a:t>7/29/2016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4BD5314-A375-4635-AACB-F14C51A1175A}" type="slidenum">
              <a:rPr lang="en-US" smtClean="0"/>
              <a:t>‹#›</a:t>
            </a:fld>
            <a:endParaRPr lang="en-US"/>
          </a:p>
        </p:txBody>
      </p:sp>
    </p:spTree>
    <p:extLst>
      <p:ext uri="{BB962C8B-B14F-4D97-AF65-F5344CB8AC3E}">
        <p14:creationId xmlns:p14="http://schemas.microsoft.com/office/powerpoint/2010/main" val="3783476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8DFB84DC-7317-4C89-8998-41AA29990C79}" type="datetimeFigureOut">
              <a:rPr lang="en-US" smtClean="0"/>
              <a:t>7/29/2016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7CE72482-CE0F-4B14-999F-B7BB20048B17}" type="slidenum">
              <a:rPr lang="en-US" smtClean="0"/>
              <a:t>‹#›</a:t>
            </a:fld>
            <a:endParaRPr lang="en-US"/>
          </a:p>
        </p:txBody>
      </p:sp>
    </p:spTree>
    <p:extLst>
      <p:ext uri="{BB962C8B-B14F-4D97-AF65-F5344CB8AC3E}">
        <p14:creationId xmlns:p14="http://schemas.microsoft.com/office/powerpoint/2010/main" val="2864066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A89E8E-D004-4071-BF5B-17B78BCD1418}"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205864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386685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085715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7805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5803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75817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693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8679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9816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55796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8686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36004203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04594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0544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243644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52256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14722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21516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77319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64700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8496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2631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A89E8E-D004-4071-BF5B-17B78BCD1418}" type="datetimeFigureOut">
              <a:rPr lang="en-US" smtClean="0"/>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4080091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31261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4126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57520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6812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A89E8E-D004-4071-BF5B-17B78BCD1418}"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6167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6A89E8E-D004-4071-BF5B-17B78BCD1418}" type="datetimeFigureOut">
              <a:rPr lang="en-US" smtClean="0"/>
              <a:t>7/29/2016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56330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A89E8E-D004-4071-BF5B-17B78BCD1418}" type="datetimeFigureOut">
              <a:rPr lang="en-US" smtClean="0"/>
              <a:t>7/29/2016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959095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A89E8E-D004-4071-BF5B-17B78BCD1418}" type="datetimeFigureOut">
              <a:rPr lang="en-US" smtClean="0"/>
              <a:t>7/29/2016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2472711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119940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89E8E-D004-4071-BF5B-17B78BCD1418}" type="datetimeFigureOut">
              <a:rPr lang="en-US" smtClean="0"/>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437C9B-F1AC-45ED-9E1B-FA9853D89141}" type="slidenum">
              <a:rPr lang="en-US" smtClean="0"/>
              <a:t>‹#›</a:t>
            </a:fld>
            <a:endParaRPr lang="en-US"/>
          </a:p>
        </p:txBody>
      </p:sp>
    </p:spTree>
    <p:extLst>
      <p:ext uri="{BB962C8B-B14F-4D97-AF65-F5344CB8AC3E}">
        <p14:creationId xmlns:p14="http://schemas.microsoft.com/office/powerpoint/2010/main" val="52691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89E8E-D004-4071-BF5B-17B78BCD1418}" type="datetimeFigureOut">
              <a:rPr lang="en-US" smtClean="0"/>
              <a:t>7/29/2016</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37C9B-F1AC-45ED-9E1B-FA9853D89141}" type="slidenum">
              <a:rPr lang="en-US" smtClean="0"/>
              <a:t>‹#›</a:t>
            </a:fld>
            <a:endParaRPr lang="en-US"/>
          </a:p>
        </p:txBody>
      </p:sp>
    </p:spTree>
    <p:extLst>
      <p:ext uri="{BB962C8B-B14F-4D97-AF65-F5344CB8AC3E}">
        <p14:creationId xmlns:p14="http://schemas.microsoft.com/office/powerpoint/2010/main" val="3998399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B17BE-3CB8-4238-B84E-254362D0D05C}"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E51BEF-7F63-4578-897C-E8D066CE56F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56761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A89E8E-D004-4071-BF5B-17B78BCD1418}" type="datetimeFigureOut">
              <a:rPr lang="en-US" smtClean="0">
                <a:solidFill>
                  <a:prstClr val="black">
                    <a:tint val="75000"/>
                  </a:prstClr>
                </a:solidFill>
              </a:rPr>
              <a:pPr/>
              <a:t>7/29/2016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437C9B-F1AC-45ED-9E1B-FA9853D8914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05427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package" Target="../embeddings/Microsoft_Word_Document.docx"/></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www.moaa.org/uploadedFiles/Content/Chapters_and_Councils/Give_Me_Ten!/Recruiting_Materials/Final2016CRPGuide.pdf"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2826"/>
            <a:ext cx="7772400" cy="1146174"/>
          </a:xfrm>
        </p:spPr>
        <p:txBody>
          <a:bodyPr>
            <a:normAutofit fontScale="90000"/>
          </a:bodyPr>
          <a:lstStyle/>
          <a:p>
            <a:r>
              <a:rPr lang="en-US" sz="3600" dirty="0" err="1"/>
              <a:t>NCCoC</a:t>
            </a:r>
            <a:r>
              <a:rPr lang="en-US" sz="3600" dirty="0"/>
              <a:t> Quarterly Meeting</a:t>
            </a:r>
            <a:r>
              <a:rPr lang="en-US" sz="3600"/>
              <a:t>, Blowing Rock</a:t>
            </a:r>
            <a:br>
              <a:rPr lang="en-US" sz="3600" dirty="0"/>
            </a:br>
            <a:r>
              <a:rPr lang="en-US" sz="3600"/>
              <a:t>August 13, </a:t>
            </a:r>
            <a:r>
              <a:rPr lang="en-US" sz="3600" dirty="0"/>
              <a:t>2016</a:t>
            </a:r>
          </a:p>
        </p:txBody>
      </p:sp>
      <p:sp>
        <p:nvSpPr>
          <p:cNvPr id="3" name="Subtitle 2"/>
          <p:cNvSpPr>
            <a:spLocks noGrp="1"/>
          </p:cNvSpPr>
          <p:nvPr>
            <p:ph type="subTitle" idx="1"/>
          </p:nvPr>
        </p:nvSpPr>
        <p:spPr>
          <a:xfrm>
            <a:off x="609600" y="3429000"/>
            <a:ext cx="8001000" cy="762000"/>
          </a:xfrm>
        </p:spPr>
        <p:txBody>
          <a:bodyPr>
            <a:noAutofit/>
          </a:bodyPr>
          <a:lstStyle/>
          <a:p>
            <a:r>
              <a:rPr lang="en-US" sz="3600" b="1" dirty="0" err="1">
                <a:solidFill>
                  <a:srgbClr val="00B050"/>
                </a:solidFill>
              </a:rPr>
              <a:t>NCCoC</a:t>
            </a:r>
            <a:r>
              <a:rPr lang="en-US" sz="3600" b="1" dirty="0">
                <a:solidFill>
                  <a:srgbClr val="00B050"/>
                </a:solidFill>
              </a:rPr>
              <a:t> Membership Program Update</a:t>
            </a:r>
          </a:p>
        </p:txBody>
      </p:sp>
      <p:sp>
        <p:nvSpPr>
          <p:cNvPr id="4" name="TextBox 3"/>
          <p:cNvSpPr txBox="1"/>
          <p:nvPr/>
        </p:nvSpPr>
        <p:spPr>
          <a:xfrm>
            <a:off x="914400" y="4191000"/>
            <a:ext cx="7340600" cy="1200329"/>
          </a:xfrm>
          <a:prstGeom prst="rect">
            <a:avLst/>
          </a:prstGeom>
          <a:noFill/>
          <a:ln w="38100" cmpd="sng">
            <a:solidFill>
              <a:schemeClr val="accent2">
                <a:lumMod val="75000"/>
              </a:schemeClr>
            </a:solidFill>
          </a:ln>
        </p:spPr>
        <p:txBody>
          <a:bodyPr wrap="square" rtlCol="0">
            <a:spAutoFit/>
          </a:bodyPr>
          <a:lstStyle/>
          <a:p>
            <a:r>
              <a:rPr lang="en-US" sz="2400" cap="small" dirty="0"/>
              <a:t>Purpose:</a:t>
            </a:r>
          </a:p>
          <a:p>
            <a:pPr marL="742950" lvl="1" indent="-285750">
              <a:buFont typeface="Arial" panose="020B0604020202020204" pitchFamily="34" charset="0"/>
              <a:buChar char="•"/>
            </a:pPr>
            <a:r>
              <a:rPr lang="en-US" sz="2400" cap="small" dirty="0" err="1"/>
              <a:t>NCCoC</a:t>
            </a:r>
            <a:r>
              <a:rPr lang="en-US" sz="2400" cap="small" dirty="0"/>
              <a:t> Membership Goals</a:t>
            </a:r>
          </a:p>
          <a:p>
            <a:pPr marL="742950" lvl="1" indent="-285750">
              <a:buFont typeface="Arial" panose="020B0604020202020204" pitchFamily="34" charset="0"/>
              <a:buChar char="•"/>
            </a:pPr>
            <a:r>
              <a:rPr lang="en-US" sz="2400" cap="small" dirty="0"/>
              <a:t>Next Steps</a:t>
            </a:r>
          </a:p>
        </p:txBody>
      </p:sp>
      <p:pic>
        <p:nvPicPr>
          <p:cNvPr id="2051" name="Picture 3" descr="C:\Users\David\AppData\Local\Microsoft\Windows\Temporary Internet Files\Content.Outlook\0JE87LLL\MOAA-NC slogan cle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55800" y="76200"/>
            <a:ext cx="5257800" cy="23375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746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240" y="4379036"/>
            <a:ext cx="1328737" cy="132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Connector 4"/>
          <p:cNvCxnSpPr/>
          <p:nvPr/>
        </p:nvCxnSpPr>
        <p:spPr>
          <a:xfrm>
            <a:off x="1905000" y="457200"/>
            <a:ext cx="6096000" cy="510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371600" y="1066800"/>
            <a:ext cx="6096000" cy="5105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1371600" y="457200"/>
            <a:ext cx="5334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001000" y="5562600"/>
            <a:ext cx="30480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467600" y="6172200"/>
            <a:ext cx="83820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rot="2405005">
            <a:off x="2460406" y="2928554"/>
            <a:ext cx="4344240" cy="646331"/>
          </a:xfrm>
          <a:prstGeom prst="rect">
            <a:avLst/>
          </a:prstGeom>
          <a:noFill/>
        </p:spPr>
        <p:txBody>
          <a:bodyPr wrap="square" rtlCol="0">
            <a:spAutoFit/>
          </a:bodyPr>
          <a:lstStyle/>
          <a:p>
            <a:pPr algn="ctr"/>
            <a:r>
              <a:rPr lang="en-US" dirty="0">
                <a:solidFill>
                  <a:prstClr val="black"/>
                </a:solidFill>
              </a:rPr>
              <a:t>North Carolina Council of Chapters </a:t>
            </a:r>
            <a:br>
              <a:rPr lang="en-US" dirty="0">
                <a:solidFill>
                  <a:prstClr val="black"/>
                </a:solidFill>
              </a:rPr>
            </a:br>
            <a:r>
              <a:rPr lang="en-US" dirty="0">
                <a:solidFill>
                  <a:prstClr val="black"/>
                </a:solidFill>
              </a:rPr>
              <a:t>Membership Award  </a:t>
            </a:r>
          </a:p>
        </p:txBody>
      </p:sp>
      <p:pic>
        <p:nvPicPr>
          <p:cNvPr id="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8585783">
            <a:off x="1905000" y="914400"/>
            <a:ext cx="609600" cy="60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Box 13"/>
          <p:cNvSpPr txBox="1"/>
          <p:nvPr/>
        </p:nvSpPr>
        <p:spPr>
          <a:xfrm>
            <a:off x="5181600" y="838200"/>
            <a:ext cx="2705100" cy="369332"/>
          </a:xfrm>
          <a:prstGeom prst="rect">
            <a:avLst/>
          </a:prstGeom>
          <a:noFill/>
        </p:spPr>
        <p:txBody>
          <a:bodyPr wrap="square" rtlCol="0">
            <a:spAutoFit/>
          </a:bodyPr>
          <a:lstStyle/>
          <a:p>
            <a:pPr algn="ctr"/>
            <a:r>
              <a:rPr lang="en-US" dirty="0">
                <a:solidFill>
                  <a:prstClr val="black"/>
                </a:solidFill>
              </a:rPr>
              <a:t>Simplified Version</a:t>
            </a:r>
          </a:p>
        </p:txBody>
      </p:sp>
      <p:sp>
        <p:nvSpPr>
          <p:cNvPr id="2" name="TextBox 1"/>
          <p:cNvSpPr txBox="1"/>
          <p:nvPr/>
        </p:nvSpPr>
        <p:spPr>
          <a:xfrm>
            <a:off x="914400" y="4038600"/>
            <a:ext cx="2514600" cy="646331"/>
          </a:xfrm>
          <a:prstGeom prst="rect">
            <a:avLst/>
          </a:prstGeom>
          <a:noFill/>
        </p:spPr>
        <p:txBody>
          <a:bodyPr wrap="square" rtlCol="0">
            <a:spAutoFit/>
          </a:bodyPr>
          <a:lstStyle/>
          <a:p>
            <a:r>
              <a:rPr lang="en-US" dirty="0">
                <a:solidFill>
                  <a:prstClr val="black"/>
                </a:solidFill>
              </a:rPr>
              <a:t>Include the outline of the State?</a:t>
            </a:r>
          </a:p>
        </p:txBody>
      </p:sp>
    </p:spTree>
    <p:extLst>
      <p:ext uri="{BB962C8B-B14F-4D97-AF65-F5344CB8AC3E}">
        <p14:creationId xmlns:p14="http://schemas.microsoft.com/office/powerpoint/2010/main" val="2538816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2286000"/>
            <a:ext cx="5562600" cy="1323439"/>
          </a:xfrm>
          <a:prstGeom prst="rect">
            <a:avLst/>
          </a:prstGeom>
          <a:noFill/>
          <a:effectLst>
            <a:outerShdw blurRad="50800" dist="38100" algn="l" rotWithShape="0">
              <a:schemeClr val="accent2">
                <a:alpha val="40000"/>
              </a:schemeClr>
            </a:outerShdw>
          </a:effectLst>
        </p:spPr>
        <p:txBody>
          <a:bodyPr wrap="square" rtlCol="0">
            <a:spAutoFit/>
          </a:bodyPr>
          <a:lstStyle/>
          <a:p>
            <a:pPr algn="ctr"/>
            <a:r>
              <a:rPr lang="en-US" sz="8000" b="1" u="sng" dirty="0">
                <a:ln w="18000">
                  <a:solidFill>
                    <a:schemeClr val="accent2">
                      <a:satMod val="140000"/>
                    </a:schemeClr>
                  </a:solidFill>
                  <a:prstDash val="solid"/>
                  <a:miter lim="800000"/>
                </a:ln>
                <a:noFill/>
                <a:effectLst>
                  <a:outerShdw blurRad="25500" dist="23000" dir="7020000" algn="tl">
                    <a:srgbClr val="000000">
                      <a:alpha val="50000"/>
                    </a:srgbClr>
                  </a:outerShdw>
                </a:effectLst>
              </a:rPr>
              <a:t>Questions?</a:t>
            </a:r>
          </a:p>
        </p:txBody>
      </p:sp>
      <p:pic>
        <p:nvPicPr>
          <p:cNvPr id="5124" name="Picture 4" descr="C:\Users\David\AppData\Local\Microsoft\Windows\Temporary Internet Files\Content.IE5\Y848SQW7\MC900156053[1].wmf"/>
          <p:cNvPicPr>
            <a:picLocks noChangeAspect="1" noChangeArrowheads="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591300" y="4038600"/>
            <a:ext cx="2057400" cy="2350255"/>
          </a:xfrm>
          <a:prstGeom prst="rect">
            <a:avLst/>
          </a:prstGeom>
          <a:noFill/>
          <a:extLst>
            <a:ext uri="{909E8E84-426E-40DD-AFC4-6F175D3DCCD1}">
              <a14:hiddenFill xmlns:a14="http://schemas.microsoft.com/office/drawing/2010/main">
                <a:solidFill>
                  <a:srgbClr val="FFFFFF"/>
                </a:solidFill>
              </a14:hiddenFill>
            </a:ext>
          </a:extLst>
        </p:spPr>
      </p:pic>
      <p:pic>
        <p:nvPicPr>
          <p:cNvPr id="5125" name="Picture 5" descr="C:\Users\David\AppData\Local\Microsoft\Windows\Temporary Internet Files\Content.IE5\P3MV62QZ\MM900178141[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81000"/>
            <a:ext cx="2362200" cy="25984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7581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NCCoC</a:t>
            </a:r>
            <a:r>
              <a:rPr lang="en-US" dirty="0"/>
              <a:t> Membership Goals</a:t>
            </a:r>
          </a:p>
        </p:txBody>
      </p:sp>
      <p:sp>
        <p:nvSpPr>
          <p:cNvPr id="3" name="Content Placeholder 2"/>
          <p:cNvSpPr>
            <a:spLocks noGrp="1"/>
          </p:cNvSpPr>
          <p:nvPr>
            <p:ph idx="1"/>
          </p:nvPr>
        </p:nvSpPr>
        <p:spPr>
          <a:xfrm>
            <a:off x="485224" y="1309919"/>
            <a:ext cx="8229600" cy="4818964"/>
          </a:xfrm>
        </p:spPr>
        <p:txBody>
          <a:bodyPr>
            <a:normAutofit fontScale="77500" lnSpcReduction="20000"/>
          </a:bodyPr>
          <a:lstStyle/>
          <a:p>
            <a:pPr marL="0" indent="0">
              <a:buNone/>
            </a:pPr>
            <a:r>
              <a:rPr lang="en-US" dirty="0"/>
              <a:t>OBJECTIVES</a:t>
            </a:r>
          </a:p>
          <a:p>
            <a:pPr marL="857250" lvl="1" indent="-457200"/>
            <a:r>
              <a:rPr lang="en-US" dirty="0"/>
              <a:t>Every Chapter has an active Membership process</a:t>
            </a:r>
          </a:p>
          <a:p>
            <a:pPr marL="857250" lvl="1" indent="-457200"/>
            <a:r>
              <a:rPr lang="en-US" dirty="0"/>
              <a:t>Chapter Membership chair has skill and motivation for success</a:t>
            </a:r>
          </a:p>
          <a:p>
            <a:pPr marL="857250" lvl="1" indent="-457200"/>
            <a:r>
              <a:rPr lang="en-US" dirty="0"/>
              <a:t>Chapter President involved in Membership process</a:t>
            </a:r>
          </a:p>
          <a:p>
            <a:pPr marL="0" indent="0">
              <a:buNone/>
            </a:pPr>
            <a:r>
              <a:rPr lang="en-US" dirty="0"/>
              <a:t>ACTIVITIES</a:t>
            </a:r>
          </a:p>
          <a:p>
            <a:pPr marL="857250" lvl="1" indent="-457200"/>
            <a:r>
              <a:rPr lang="en-US" dirty="0"/>
              <a:t>Support Chapters in an active membership program</a:t>
            </a:r>
          </a:p>
          <a:p>
            <a:pPr marL="1257300" lvl="2" indent="-457200"/>
            <a:r>
              <a:rPr lang="en-US" dirty="0"/>
              <a:t>Council leadership to visit Chapters to provide improvement plan</a:t>
            </a:r>
          </a:p>
          <a:p>
            <a:pPr marL="1257300" lvl="2" indent="-457200"/>
            <a:r>
              <a:rPr lang="en-US" dirty="0"/>
              <a:t>Share results and successes</a:t>
            </a:r>
          </a:p>
          <a:p>
            <a:pPr marL="1257300" lvl="2" indent="-457200"/>
            <a:r>
              <a:rPr lang="en-US" dirty="0"/>
              <a:t>Follow-up with issues and concerns</a:t>
            </a:r>
          </a:p>
          <a:p>
            <a:pPr marL="857250" lvl="1" indent="-457200"/>
            <a:r>
              <a:rPr lang="en-US" dirty="0"/>
              <a:t>Streamer recognition program in place</a:t>
            </a:r>
          </a:p>
          <a:p>
            <a:pPr marL="857250" lvl="1" indent="-457200"/>
            <a:r>
              <a:rPr lang="en-US" dirty="0"/>
              <a:t>All new members reported to MOAA</a:t>
            </a:r>
          </a:p>
          <a:p>
            <a:pPr marL="0" indent="0">
              <a:buNone/>
            </a:pPr>
            <a:r>
              <a:rPr lang="en-US" dirty="0"/>
              <a:t>RESULTS</a:t>
            </a:r>
          </a:p>
          <a:p>
            <a:pPr lvl="1"/>
            <a:r>
              <a:rPr lang="en-US" dirty="0"/>
              <a:t>New members added to every Chapter each year</a:t>
            </a:r>
          </a:p>
          <a:p>
            <a:pPr lvl="1"/>
            <a:r>
              <a:rPr lang="en-US" dirty="0"/>
              <a:t>Increase overall membership of NC Council year to year</a:t>
            </a:r>
          </a:p>
        </p:txBody>
      </p:sp>
      <p:pic>
        <p:nvPicPr>
          <p:cNvPr id="1027" name="Picture 3" descr="C:\Users\David\AppData\Local\Microsoft\Windows\Temporary Internet Files\Content.IE5\0C8J2TZ9\Goals-and-Objectives-Se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1066800"/>
            <a:ext cx="1581053" cy="10382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371600" y="5997714"/>
            <a:ext cx="6429326" cy="707886"/>
          </a:xfrm>
          <a:prstGeom prst="rect">
            <a:avLst/>
          </a:prstGeom>
          <a:noFill/>
          <a:ln>
            <a:solidFill>
              <a:schemeClr val="accent1"/>
            </a:solidFill>
          </a:ln>
        </p:spPr>
        <p:txBody>
          <a:bodyPr wrap="square" rtlCol="0">
            <a:spAutoFit/>
          </a:bodyPr>
          <a:lstStyle/>
          <a:p>
            <a:pPr algn="ctr"/>
            <a:r>
              <a:rPr lang="en-US" sz="2000" dirty="0"/>
              <a:t>Goals are pure fantasy unless you have a specific plan to achieve them.   </a:t>
            </a:r>
            <a:r>
              <a:rPr lang="en-US" sz="2000" b="1" dirty="0"/>
              <a:t>Stephen Covey</a:t>
            </a:r>
          </a:p>
        </p:txBody>
      </p:sp>
      <p:sp>
        <p:nvSpPr>
          <p:cNvPr id="7" name="Rectangle 6"/>
          <p:cNvSpPr/>
          <p:nvPr/>
        </p:nvSpPr>
        <p:spPr>
          <a:xfrm>
            <a:off x="2190941" y="0"/>
            <a:ext cx="4819459" cy="52322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2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From April meeting</a:t>
            </a:r>
          </a:p>
        </p:txBody>
      </p:sp>
    </p:spTree>
    <p:extLst>
      <p:ext uri="{BB962C8B-B14F-4D97-AF65-F5344CB8AC3E}">
        <p14:creationId xmlns:p14="http://schemas.microsoft.com/office/powerpoint/2010/main" val="3558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NCCoC</a:t>
            </a:r>
            <a:r>
              <a:rPr lang="en-US" dirty="0"/>
              <a:t> Membership Goals</a:t>
            </a:r>
          </a:p>
        </p:txBody>
      </p:sp>
      <p:sp>
        <p:nvSpPr>
          <p:cNvPr id="3" name="Content Placeholder 2"/>
          <p:cNvSpPr>
            <a:spLocks noGrp="1"/>
          </p:cNvSpPr>
          <p:nvPr>
            <p:ph idx="1"/>
          </p:nvPr>
        </p:nvSpPr>
        <p:spPr/>
        <p:txBody>
          <a:bodyPr>
            <a:normAutofit/>
          </a:bodyPr>
          <a:lstStyle/>
          <a:p>
            <a:r>
              <a:rPr lang="en-US" dirty="0"/>
              <a:t>Next Steps</a:t>
            </a:r>
          </a:p>
          <a:p>
            <a:pPr lvl="1"/>
            <a:r>
              <a:rPr lang="en-US" dirty="0"/>
              <a:t>Approval of goals</a:t>
            </a:r>
          </a:p>
          <a:p>
            <a:pPr lvl="1"/>
            <a:r>
              <a:rPr lang="en-US" dirty="0"/>
              <a:t>Develop Check-List for “Active Membership Process”</a:t>
            </a:r>
          </a:p>
          <a:p>
            <a:pPr lvl="1"/>
            <a:r>
              <a:rPr lang="en-US" dirty="0"/>
              <a:t>Volunteers to support Council Membership Activities</a:t>
            </a:r>
          </a:p>
          <a:p>
            <a:pPr lvl="1"/>
            <a:r>
              <a:rPr lang="en-US" dirty="0"/>
              <a:t>Monitor Progress, report at Council Meetings</a:t>
            </a:r>
          </a:p>
          <a:p>
            <a:pPr lvl="1"/>
            <a:endParaRPr lang="en-US" dirty="0"/>
          </a:p>
        </p:txBody>
      </p:sp>
      <p:pic>
        <p:nvPicPr>
          <p:cNvPr id="2050" name="Picture 2" descr="C:\Users\David\AppData\Local\Microsoft\Windows\Temporary Internet Files\Content.IE5\4HSKIE4I\steps-animated[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1349696">
            <a:off x="7476835" y="1104790"/>
            <a:ext cx="1265088" cy="515195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676400" y="5650297"/>
            <a:ext cx="5181600" cy="646331"/>
          </a:xfrm>
          <a:prstGeom prst="rect">
            <a:avLst/>
          </a:prstGeom>
          <a:noFill/>
        </p:spPr>
        <p:txBody>
          <a:bodyPr wrap="square" rtlCol="0">
            <a:spAutoFit/>
          </a:bodyPr>
          <a:lstStyle/>
          <a:p>
            <a:r>
              <a:rPr lang="en-US" dirty="0">
                <a:solidFill>
                  <a:prstClr val="black"/>
                </a:solidFill>
              </a:rPr>
              <a:t>“Whoever wants to reach a distant goal must take small steps.”   </a:t>
            </a:r>
            <a:r>
              <a:rPr lang="en-US" b="1" dirty="0">
                <a:solidFill>
                  <a:prstClr val="black"/>
                </a:solidFill>
              </a:rPr>
              <a:t>Helmut Schmidt</a:t>
            </a:r>
          </a:p>
        </p:txBody>
      </p:sp>
      <p:sp>
        <p:nvSpPr>
          <p:cNvPr id="4" name="Rectangle 3"/>
          <p:cNvSpPr/>
          <p:nvPr/>
        </p:nvSpPr>
        <p:spPr>
          <a:xfrm>
            <a:off x="2501492" y="0"/>
            <a:ext cx="3531416" cy="52322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2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From April meeting</a:t>
            </a:r>
          </a:p>
        </p:txBody>
      </p:sp>
    </p:spTree>
    <p:extLst>
      <p:ext uri="{BB962C8B-B14F-4D97-AF65-F5344CB8AC3E}">
        <p14:creationId xmlns:p14="http://schemas.microsoft.com/office/powerpoint/2010/main" val="3520899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NCCoC</a:t>
            </a:r>
            <a:r>
              <a:rPr lang="en-US" dirty="0"/>
              <a:t> Membership Goals</a:t>
            </a:r>
          </a:p>
        </p:txBody>
      </p:sp>
      <p:sp>
        <p:nvSpPr>
          <p:cNvPr id="3" name="Content Placeholder 2"/>
          <p:cNvSpPr>
            <a:spLocks noGrp="1"/>
          </p:cNvSpPr>
          <p:nvPr>
            <p:ph idx="1"/>
          </p:nvPr>
        </p:nvSpPr>
        <p:spPr/>
        <p:txBody>
          <a:bodyPr>
            <a:normAutofit fontScale="62500" lnSpcReduction="20000"/>
          </a:bodyPr>
          <a:lstStyle/>
          <a:p>
            <a:pPr marL="0" indent="0">
              <a:buNone/>
            </a:pPr>
            <a:r>
              <a:rPr lang="en-US" dirty="0"/>
              <a:t>Check-List for “Active Membership Process”</a:t>
            </a:r>
          </a:p>
          <a:p>
            <a:pPr lvl="1"/>
            <a:r>
              <a:rPr lang="en-US" dirty="0"/>
              <a:t>Prior to meeting</a:t>
            </a:r>
          </a:p>
          <a:p>
            <a:pPr lvl="2"/>
            <a:r>
              <a:rPr lang="en-US" dirty="0"/>
              <a:t>All members recruit</a:t>
            </a:r>
          </a:p>
          <a:p>
            <a:pPr lvl="2"/>
            <a:r>
              <a:rPr lang="en-US" dirty="0"/>
              <a:t>All visitors invited</a:t>
            </a:r>
          </a:p>
          <a:p>
            <a:pPr lvl="2"/>
            <a:r>
              <a:rPr lang="en-US" dirty="0"/>
              <a:t>Chapter visibility; frequent publicity</a:t>
            </a:r>
          </a:p>
          <a:p>
            <a:pPr lvl="2"/>
            <a:r>
              <a:rPr lang="en-US" dirty="0"/>
              <a:t>Use MOAA membership lists</a:t>
            </a:r>
          </a:p>
          <a:p>
            <a:pPr lvl="1"/>
            <a:r>
              <a:rPr lang="en-US" dirty="0"/>
              <a:t>During meeting</a:t>
            </a:r>
          </a:p>
          <a:p>
            <a:pPr lvl="2"/>
            <a:r>
              <a:rPr lang="en-US" dirty="0"/>
              <a:t>Visitors identified at the door</a:t>
            </a:r>
          </a:p>
          <a:p>
            <a:pPr lvl="2"/>
            <a:r>
              <a:rPr lang="en-US" dirty="0"/>
              <a:t>Assigned a host</a:t>
            </a:r>
          </a:p>
          <a:p>
            <a:pPr lvl="2"/>
            <a:r>
              <a:rPr lang="en-US" dirty="0"/>
              <a:t>Gather contact information</a:t>
            </a:r>
          </a:p>
          <a:p>
            <a:pPr lvl="2"/>
            <a:r>
              <a:rPr lang="en-US" dirty="0"/>
              <a:t>Interesting  and relevant programs</a:t>
            </a:r>
          </a:p>
          <a:p>
            <a:pPr lvl="2"/>
            <a:r>
              <a:rPr lang="en-US" dirty="0"/>
              <a:t>Debrief meeting at end, solicit membership</a:t>
            </a:r>
          </a:p>
          <a:p>
            <a:pPr lvl="1"/>
            <a:r>
              <a:rPr lang="en-US" dirty="0"/>
              <a:t>After meeting</a:t>
            </a:r>
          </a:p>
          <a:p>
            <a:pPr lvl="2"/>
            <a:r>
              <a:rPr lang="en-US" dirty="0"/>
              <a:t>Thank you contact</a:t>
            </a:r>
          </a:p>
          <a:p>
            <a:pPr lvl="2"/>
            <a:r>
              <a:rPr lang="en-US" dirty="0"/>
              <a:t>Added to distribution list for future meetings</a:t>
            </a:r>
          </a:p>
          <a:p>
            <a:pPr lvl="2"/>
            <a:r>
              <a:rPr lang="en-US" dirty="0"/>
              <a:t>New members highlighted in newsletter</a:t>
            </a:r>
          </a:p>
          <a:p>
            <a:pPr lvl="2"/>
            <a:r>
              <a:rPr lang="en-US" dirty="0"/>
              <a:t>Recognize top recruiters</a:t>
            </a:r>
          </a:p>
        </p:txBody>
      </p:sp>
      <p:sp>
        <p:nvSpPr>
          <p:cNvPr id="4" name="TextBox 3"/>
          <p:cNvSpPr txBox="1"/>
          <p:nvPr/>
        </p:nvSpPr>
        <p:spPr>
          <a:xfrm>
            <a:off x="6115050" y="4648200"/>
            <a:ext cx="2438400" cy="1631216"/>
          </a:xfrm>
          <a:prstGeom prst="rect">
            <a:avLst/>
          </a:prstGeom>
          <a:noFill/>
          <a:ln>
            <a:solidFill>
              <a:schemeClr val="accent1"/>
            </a:solidFill>
          </a:ln>
        </p:spPr>
        <p:txBody>
          <a:bodyPr wrap="square" rtlCol="0">
            <a:spAutoFit/>
          </a:bodyPr>
          <a:lstStyle/>
          <a:p>
            <a:pPr algn="ctr"/>
            <a:r>
              <a:rPr lang="en-US" sz="2000" dirty="0"/>
              <a:t>See presentation from Durham meeting , May 2014, </a:t>
            </a:r>
            <a:r>
              <a:rPr lang="it-IT" sz="2000" dirty="0"/>
              <a:t>COL Al Schroetel, USAF, Ret. </a:t>
            </a:r>
            <a:endParaRPr lang="en-US" sz="2000" dirty="0"/>
          </a:p>
        </p:txBody>
      </p:sp>
      <p:pic>
        <p:nvPicPr>
          <p:cNvPr id="1027" name="Picture 3" descr="C:\Users\David\AppData\Local\Microsoft\Windows\Temporary Internet Files\Content.IE5\FANIV9NY\tick[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9825" y="1828800"/>
            <a:ext cx="233362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692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NCCoC</a:t>
            </a:r>
            <a:r>
              <a:rPr lang="en-US" dirty="0"/>
              <a:t> Membership Goals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Check-List for “Active Membership Process” continued</a:t>
            </a:r>
          </a:p>
          <a:p>
            <a:pPr lvl="1"/>
            <a:r>
              <a:rPr lang="en-US" dirty="0"/>
              <a:t>Organization</a:t>
            </a:r>
          </a:p>
          <a:p>
            <a:pPr lvl="2"/>
            <a:r>
              <a:rPr lang="en-US" dirty="0"/>
              <a:t>Strong membership chair</a:t>
            </a:r>
          </a:p>
          <a:p>
            <a:pPr lvl="2"/>
            <a:r>
              <a:rPr lang="en-US" dirty="0"/>
              <a:t>Membership committee as per Chapter “Go-By”</a:t>
            </a:r>
          </a:p>
          <a:p>
            <a:pPr lvl="3"/>
            <a:r>
              <a:rPr lang="en-US" dirty="0"/>
              <a:t>Three to five members</a:t>
            </a:r>
          </a:p>
          <a:p>
            <a:pPr lvl="3"/>
            <a:r>
              <a:rPr lang="en-US" dirty="0"/>
              <a:t>Meets separately</a:t>
            </a:r>
          </a:p>
          <a:p>
            <a:pPr lvl="3"/>
            <a:r>
              <a:rPr lang="en-US" dirty="0"/>
              <a:t>Responsibilities clearly defined</a:t>
            </a:r>
          </a:p>
          <a:p>
            <a:pPr lvl="2"/>
            <a:r>
              <a:rPr lang="en-US" dirty="0"/>
              <a:t>President engaged in membership, shows emphasis</a:t>
            </a:r>
          </a:p>
          <a:p>
            <a:pPr lvl="1"/>
            <a:r>
              <a:rPr lang="en-US" dirty="0"/>
              <a:t>MOAA National</a:t>
            </a:r>
          </a:p>
          <a:p>
            <a:pPr lvl="2"/>
            <a:r>
              <a:rPr lang="en-US" dirty="0"/>
              <a:t>Aware of incentives</a:t>
            </a:r>
          </a:p>
          <a:p>
            <a:pPr lvl="2"/>
            <a:r>
              <a:rPr lang="en-US" dirty="0"/>
              <a:t>Timely reporting of new members </a:t>
            </a:r>
          </a:p>
          <a:p>
            <a:pPr lvl="2"/>
            <a:r>
              <a:rPr lang="en-US" dirty="0"/>
              <a:t>Annual roster submitted</a:t>
            </a:r>
          </a:p>
          <a:p>
            <a:pPr lvl="2"/>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4626768"/>
            <a:ext cx="1506537"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Object 3"/>
          <p:cNvGraphicFramePr>
            <a:graphicFrameLocks noChangeAspect="1"/>
          </p:cNvGraphicFramePr>
          <p:nvPr>
            <p:extLst>
              <p:ext uri="{D42A27DB-BD31-4B8C-83A1-F6EECF244321}">
                <p14:modId xmlns:p14="http://schemas.microsoft.com/office/powerpoint/2010/main" val="2099456835"/>
              </p:ext>
            </p:extLst>
          </p:nvPr>
        </p:nvGraphicFramePr>
        <p:xfrm>
          <a:off x="7239000" y="1828800"/>
          <a:ext cx="1625600" cy="1371600"/>
        </p:xfrm>
        <a:graphic>
          <a:graphicData uri="http://schemas.openxmlformats.org/presentationml/2006/ole">
            <mc:AlternateContent xmlns:mc="http://schemas.openxmlformats.org/markup-compatibility/2006">
              <mc:Choice xmlns:v="urn:schemas-microsoft-com:vml" Requires="v">
                <p:oleObj spid="_x0000_s3080" name="Document" showAsIcon="1" r:id="rId4" imgW="914400" imgH="771480" progId="Word.Document.12">
                  <p:embed/>
                </p:oleObj>
              </mc:Choice>
              <mc:Fallback>
                <p:oleObj name="Document" showAsIcon="1" r:id="rId4" imgW="914400" imgH="771480" progId="Word.Document.12">
                  <p:embed/>
                  <p:pic>
                    <p:nvPicPr>
                      <p:cNvPr id="0" name=""/>
                      <p:cNvPicPr/>
                      <p:nvPr/>
                    </p:nvPicPr>
                    <p:blipFill>
                      <a:blip r:embed="rId5"/>
                      <a:stretch>
                        <a:fillRect/>
                      </a:stretch>
                    </p:blipFill>
                    <p:spPr>
                      <a:xfrm>
                        <a:off x="7239000" y="1828800"/>
                        <a:ext cx="1625600" cy="1371600"/>
                      </a:xfrm>
                      <a:prstGeom prst="rect">
                        <a:avLst/>
                      </a:prstGeom>
                    </p:spPr>
                  </p:pic>
                </p:oleObj>
              </mc:Fallback>
            </mc:AlternateContent>
          </a:graphicData>
        </a:graphic>
      </p:graphicFrame>
    </p:spTree>
    <p:extLst>
      <p:ext uri="{BB962C8B-B14F-4D97-AF65-F5344CB8AC3E}">
        <p14:creationId xmlns:p14="http://schemas.microsoft.com/office/powerpoint/2010/main" val="140339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NC Council of Chapters</a:t>
            </a:r>
            <a:br>
              <a:rPr lang="en-US" dirty="0"/>
            </a:br>
            <a:r>
              <a:rPr lang="en-US" sz="3600" cap="small" dirty="0"/>
              <a:t>based on dues paid</a:t>
            </a:r>
            <a:endParaRPr lang="en-US" cap="small" dirty="0"/>
          </a:p>
        </p:txBody>
      </p:sp>
      <p:graphicFrame>
        <p:nvGraphicFramePr>
          <p:cNvPr id="5" name="Table 4"/>
          <p:cNvGraphicFramePr>
            <a:graphicFrameLocks noGrp="1"/>
          </p:cNvGraphicFramePr>
          <p:nvPr>
            <p:extLst>
              <p:ext uri="{D42A27DB-BD31-4B8C-83A1-F6EECF244321}">
                <p14:modId xmlns:p14="http://schemas.microsoft.com/office/powerpoint/2010/main" val="701546268"/>
              </p:ext>
            </p:extLst>
          </p:nvPr>
        </p:nvGraphicFramePr>
        <p:xfrm>
          <a:off x="2045516" y="1500358"/>
          <a:ext cx="3821884" cy="4848091"/>
        </p:xfrm>
        <a:graphic>
          <a:graphicData uri="http://schemas.openxmlformats.org/drawingml/2006/table">
            <a:tbl>
              <a:tblPr/>
              <a:tblGrid>
                <a:gridCol w="794158">
                  <a:extLst>
                    <a:ext uri="{9D8B030D-6E8A-4147-A177-3AD203B41FA5}">
                      <a16:colId xmlns:a16="http://schemas.microsoft.com/office/drawing/2014/main" val="20000"/>
                    </a:ext>
                  </a:extLst>
                </a:gridCol>
                <a:gridCol w="2233568">
                  <a:extLst>
                    <a:ext uri="{9D8B030D-6E8A-4147-A177-3AD203B41FA5}">
                      <a16:colId xmlns:a16="http://schemas.microsoft.com/office/drawing/2014/main" val="20001"/>
                    </a:ext>
                  </a:extLst>
                </a:gridCol>
                <a:gridCol w="794158">
                  <a:extLst>
                    <a:ext uri="{9D8B030D-6E8A-4147-A177-3AD203B41FA5}">
                      <a16:colId xmlns:a16="http://schemas.microsoft.com/office/drawing/2014/main" val="20002"/>
                    </a:ext>
                  </a:extLst>
                </a:gridCol>
              </a:tblGrid>
              <a:tr h="449933">
                <a:tc>
                  <a:txBody>
                    <a:bodyPr/>
                    <a:lstStyle/>
                    <a:p>
                      <a:pPr algn="l" fontAlgn="b"/>
                      <a:r>
                        <a:rPr lang="en-US" sz="1600" b="1" i="0" u="none" strike="noStrike" dirty="0">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a:rPr>
                        <a:t>NC Council MOAA</a:t>
                      </a:r>
                      <a:br>
                        <a:rPr lang="en-US" sz="1600" b="1" i="0" u="none" strike="noStrike" dirty="0">
                          <a:solidFill>
                            <a:srgbClr val="000000"/>
                          </a:solidFill>
                          <a:effectLst/>
                          <a:latin typeface="Calibri"/>
                        </a:rPr>
                      </a:br>
                      <a:r>
                        <a:rPr lang="en-US" sz="1600" b="1" i="0" u="none" strike="noStrike" dirty="0">
                          <a:solidFill>
                            <a:srgbClr val="000000"/>
                          </a:solidFill>
                          <a:effectLst/>
                          <a:latin typeface="Calibri"/>
                        </a:rPr>
                        <a:t>Membership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1" i="0" u="none" strike="noStrike" dirty="0">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8393">
                <a:tc>
                  <a:txBody>
                    <a:bodyPr/>
                    <a:lstStyle/>
                    <a:p>
                      <a:pPr algn="l" fontAlgn="b"/>
                      <a:r>
                        <a:rPr lang="en-US" sz="1400" b="0"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1" i="0" u="none" strike="noStrike">
                          <a:solidFill>
                            <a:srgbClr val="000000"/>
                          </a:solidFill>
                          <a:effectLst/>
                          <a:latin typeface="Calibri"/>
                        </a:rPr>
                        <a:t>2016</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28393">
                <a:tc>
                  <a:txBody>
                    <a:bodyPr/>
                    <a:lstStyle/>
                    <a:p>
                      <a:pPr algn="l" fontAlgn="b"/>
                      <a:r>
                        <a:rPr lang="en-US" sz="1400" b="0" i="0" u="none" strike="noStrike">
                          <a:solidFill>
                            <a:srgbClr val="000000"/>
                          </a:solidFill>
                          <a:effectLst/>
                          <a:latin typeface="Calibri"/>
                        </a:rPr>
                        <a:t>NC01</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Cape Fear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242</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8393">
                <a:tc>
                  <a:txBody>
                    <a:bodyPr/>
                    <a:lstStyle/>
                    <a:p>
                      <a:pPr algn="l" fontAlgn="b"/>
                      <a:r>
                        <a:rPr lang="en-US" sz="1400" b="0" i="0" u="none" strike="noStrike">
                          <a:solidFill>
                            <a:srgbClr val="000000"/>
                          </a:solidFill>
                          <a:effectLst/>
                          <a:latin typeface="Calibri"/>
                        </a:rPr>
                        <a:t>NC02</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Coastal Carolina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74</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8393">
                <a:tc>
                  <a:txBody>
                    <a:bodyPr/>
                    <a:lstStyle/>
                    <a:p>
                      <a:pPr algn="l" fontAlgn="b"/>
                      <a:r>
                        <a:rPr lang="en-US" sz="1400" b="0" i="0" u="none" strike="noStrike">
                          <a:solidFill>
                            <a:srgbClr val="000000"/>
                          </a:solidFill>
                          <a:effectLst/>
                          <a:latin typeface="Calibri"/>
                        </a:rPr>
                        <a:t>NC03</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Eastern Carolina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28</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28393">
                <a:tc>
                  <a:txBody>
                    <a:bodyPr/>
                    <a:lstStyle/>
                    <a:p>
                      <a:pPr algn="l" fontAlgn="b"/>
                      <a:r>
                        <a:rPr lang="en-US" sz="1400" b="0" i="0" u="none" strike="noStrike">
                          <a:solidFill>
                            <a:srgbClr val="000000"/>
                          </a:solidFill>
                          <a:effectLst/>
                          <a:latin typeface="Calibri"/>
                        </a:rPr>
                        <a:t>NC04</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Charlotte-Metrolina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104</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28393">
                <a:tc>
                  <a:txBody>
                    <a:bodyPr/>
                    <a:lstStyle/>
                    <a:p>
                      <a:pPr algn="l" fontAlgn="b"/>
                      <a:r>
                        <a:rPr lang="en-US" sz="1400" b="0" i="0" u="none" strike="noStrike">
                          <a:solidFill>
                            <a:srgbClr val="000000"/>
                          </a:solidFill>
                          <a:effectLst/>
                          <a:latin typeface="Calibri"/>
                        </a:rPr>
                        <a:t>NC06</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Sandhills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246</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28393">
                <a:tc>
                  <a:txBody>
                    <a:bodyPr/>
                    <a:lstStyle/>
                    <a:p>
                      <a:pPr algn="l" fontAlgn="b"/>
                      <a:r>
                        <a:rPr lang="en-US" sz="1400" b="0" i="0" u="none" strike="noStrike">
                          <a:solidFill>
                            <a:srgbClr val="000000"/>
                          </a:solidFill>
                          <a:effectLst/>
                          <a:latin typeface="Calibri"/>
                        </a:rPr>
                        <a:t>NC07</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Southeastern Carolina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205</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8393">
                <a:tc>
                  <a:txBody>
                    <a:bodyPr/>
                    <a:lstStyle/>
                    <a:p>
                      <a:pPr algn="l" fontAlgn="b"/>
                      <a:r>
                        <a:rPr lang="en-US" sz="1400" b="0" i="0" u="none" strike="noStrike">
                          <a:solidFill>
                            <a:srgbClr val="000000"/>
                          </a:solidFill>
                          <a:effectLst/>
                          <a:latin typeface="Calibri"/>
                        </a:rPr>
                        <a:t>NC08</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Tarheel Central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86</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8393">
                <a:tc>
                  <a:txBody>
                    <a:bodyPr/>
                    <a:lstStyle/>
                    <a:p>
                      <a:pPr algn="l" fontAlgn="b"/>
                      <a:r>
                        <a:rPr lang="en-US" sz="1400" b="0" i="0" u="none" strike="noStrike">
                          <a:solidFill>
                            <a:srgbClr val="000000"/>
                          </a:solidFill>
                          <a:effectLst/>
                          <a:latin typeface="Calibri"/>
                        </a:rPr>
                        <a:t>NC09</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Triangle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122</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28393">
                <a:tc>
                  <a:txBody>
                    <a:bodyPr/>
                    <a:lstStyle/>
                    <a:p>
                      <a:pPr algn="l" fontAlgn="b"/>
                      <a:r>
                        <a:rPr lang="en-US" sz="1400" b="0" i="0" u="none" strike="noStrike">
                          <a:solidFill>
                            <a:srgbClr val="000000"/>
                          </a:solidFill>
                          <a:effectLst/>
                          <a:latin typeface="Calibri"/>
                        </a:rPr>
                        <a:t>NC10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Western Carolina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210</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8393">
                <a:tc>
                  <a:txBody>
                    <a:bodyPr/>
                    <a:lstStyle/>
                    <a:p>
                      <a:pPr algn="l" fontAlgn="b"/>
                      <a:r>
                        <a:rPr lang="en-US" sz="1400" b="0" i="0" u="none" strike="noStrike">
                          <a:solidFill>
                            <a:srgbClr val="000000"/>
                          </a:solidFill>
                          <a:effectLst/>
                          <a:latin typeface="Calibri"/>
                        </a:rPr>
                        <a:t>NC11</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Catawba Valley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46</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28393">
                <a:tc>
                  <a:txBody>
                    <a:bodyPr/>
                    <a:lstStyle/>
                    <a:p>
                      <a:pPr algn="l" fontAlgn="b"/>
                      <a:r>
                        <a:rPr lang="en-US" sz="1400" b="0" i="0" u="none" strike="noStrike">
                          <a:solidFill>
                            <a:srgbClr val="000000"/>
                          </a:solidFill>
                          <a:effectLst/>
                          <a:latin typeface="Calibri"/>
                        </a:rPr>
                        <a:t>NC12</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Durham-Orange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24</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28393">
                <a:tc>
                  <a:txBody>
                    <a:bodyPr/>
                    <a:lstStyle/>
                    <a:p>
                      <a:pPr algn="l" fontAlgn="b"/>
                      <a:r>
                        <a:rPr lang="en-US" sz="1400" b="0" i="0" u="none" strike="noStrike">
                          <a:solidFill>
                            <a:srgbClr val="000000"/>
                          </a:solidFill>
                          <a:effectLst/>
                          <a:latin typeface="Calibri"/>
                        </a:rPr>
                        <a:t>NC14</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Lloyd A. Osborne Piedmont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25</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28393">
                <a:tc>
                  <a:txBody>
                    <a:bodyPr/>
                    <a:lstStyle/>
                    <a:p>
                      <a:pPr algn="l" fontAlgn="b"/>
                      <a:r>
                        <a:rPr lang="en-US" sz="1400" b="0" i="0" u="none" strike="noStrike">
                          <a:solidFill>
                            <a:srgbClr val="000000"/>
                          </a:solidFill>
                          <a:effectLst/>
                          <a:latin typeface="Calibri"/>
                        </a:rPr>
                        <a:t>NC17</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First Flight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24</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28393">
                <a:tc>
                  <a:txBody>
                    <a:bodyPr/>
                    <a:lstStyle/>
                    <a:p>
                      <a:pPr algn="l" fontAlgn="b"/>
                      <a:r>
                        <a:rPr lang="en-US" sz="1400" b="0" i="0" u="none" strike="noStrike" dirty="0">
                          <a:solidFill>
                            <a:srgbClr val="000000"/>
                          </a:solidFill>
                          <a:effectLst/>
                          <a:latin typeface="Calibri"/>
                        </a:rPr>
                        <a:t>NC20</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Central Carolina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73</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28393">
                <a:tc>
                  <a:txBody>
                    <a:bodyPr/>
                    <a:lstStyle/>
                    <a:p>
                      <a:pPr algn="l" fontAlgn="b"/>
                      <a:r>
                        <a:rPr lang="en-US" sz="1400" b="0" i="0" u="none" strike="noStrike">
                          <a:solidFill>
                            <a:srgbClr val="000000"/>
                          </a:solidFill>
                          <a:effectLst/>
                          <a:latin typeface="Calibri"/>
                        </a:rPr>
                        <a:t>NC21</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High Country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57</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28393">
                <a:tc>
                  <a:txBody>
                    <a:bodyPr/>
                    <a:lstStyle/>
                    <a:p>
                      <a:pPr algn="l" fontAlgn="b"/>
                      <a:r>
                        <a:rPr lang="en-US" sz="1400" b="0" i="0" u="none" strike="noStrike">
                          <a:solidFill>
                            <a:srgbClr val="000000"/>
                          </a:solidFill>
                          <a:effectLst/>
                          <a:latin typeface="Calibri"/>
                        </a:rPr>
                        <a:t>NC22</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New River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31</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28393">
                <a:tc>
                  <a:txBody>
                    <a:bodyPr/>
                    <a:lstStyle/>
                    <a:p>
                      <a:pPr algn="l" fontAlgn="b"/>
                      <a:r>
                        <a:rPr lang="en-US" sz="1400" b="0"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39812">
                <a:tc>
                  <a:txBody>
                    <a:bodyPr/>
                    <a:lstStyle/>
                    <a:p>
                      <a:pPr algn="l" fontAlgn="b"/>
                      <a:r>
                        <a:rPr lang="en-US" sz="1400" b="0" i="0" u="none" strike="noStrike">
                          <a:solidFill>
                            <a:srgbClr val="000000"/>
                          </a:solidFill>
                          <a:effectLst/>
                          <a:latin typeface="Calibri"/>
                        </a:rPr>
                        <a:t> </a:t>
                      </a:r>
                    </a:p>
                  </a:txBody>
                  <a:tcPr marL="9525" marR="9525" marT="9525"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1597</a:t>
                      </a:r>
                    </a:p>
                  </a:txBody>
                  <a:tcPr marL="9525" marR="9525" marT="9525"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pic>
        <p:nvPicPr>
          <p:cNvPr id="3075" name="Picture 3" descr="C:\Users\David\AppData\Local\Microsoft\Windows\Temporary Internet Files\Content.IE5\4HSKIE4I\shutterstock_6088234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67450" y="2057400"/>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766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MOAA National Status</a:t>
            </a:r>
          </a:p>
        </p:txBody>
      </p:sp>
      <p:sp>
        <p:nvSpPr>
          <p:cNvPr id="3" name="Content Placeholder 2"/>
          <p:cNvSpPr>
            <a:spLocks noGrp="1"/>
          </p:cNvSpPr>
          <p:nvPr>
            <p:ph idx="1"/>
          </p:nvPr>
        </p:nvSpPr>
        <p:spPr>
          <a:xfrm>
            <a:off x="304801" y="1600201"/>
            <a:ext cx="8515350" cy="4525963"/>
          </a:xfrm>
        </p:spPr>
        <p:txBody>
          <a:bodyPr>
            <a:normAutofit fontScale="62500" lnSpcReduction="20000"/>
          </a:bodyPr>
          <a:lstStyle/>
          <a:p>
            <a:pPr marL="0" indent="0" algn="ctr">
              <a:buNone/>
            </a:pPr>
            <a:r>
              <a:rPr lang="en-US" b="1" u="sng" dirty="0"/>
              <a:t>30 June: Quarterly Chapter Recruiting Program award winners </a:t>
            </a:r>
          </a:p>
          <a:p>
            <a:pPr marL="0" indent="0">
              <a:buNone/>
            </a:pPr>
            <a:r>
              <a:rPr lang="en-US" dirty="0"/>
              <a:t>Congratulations to our 2016 Chapter Recruiting Program award winners!  Under the 2016 program rules for council competition, this recruiting incentive can be achieved by more than one council in each region. For the 2016 awards program, we have three cycles of awards competition: beginning of the new recruiting year (roster submission date) through Jun 30, July 1 through Sep 30 and Oct 1 through Dec 31.  A $250 incentive is awarded to each council whose chapters recruit 35 or more new chapter members during those time periods.  </a:t>
            </a:r>
          </a:p>
          <a:p>
            <a:pPr marL="0" indent="0">
              <a:buNone/>
            </a:pPr>
            <a:r>
              <a:rPr lang="en-US" dirty="0"/>
              <a:t>2016 Chapter Recruiting Program Council winners for the first period closing out on Jun 30: </a:t>
            </a:r>
          </a:p>
          <a:p>
            <a:pPr marL="0" indent="0">
              <a:buNone/>
            </a:pPr>
            <a:r>
              <a:rPr lang="en-US" dirty="0"/>
              <a:t>California Council – 50</a:t>
            </a:r>
          </a:p>
          <a:p>
            <a:pPr marL="0" indent="0">
              <a:buNone/>
            </a:pPr>
            <a:r>
              <a:rPr lang="en-US" dirty="0"/>
              <a:t>Florida Council – 224</a:t>
            </a:r>
          </a:p>
          <a:p>
            <a:pPr marL="0" indent="0">
              <a:buNone/>
            </a:pPr>
            <a:r>
              <a:rPr lang="en-US" b="1" u="sng" dirty="0"/>
              <a:t>North Carolina Council – 49</a:t>
            </a:r>
          </a:p>
          <a:p>
            <a:pPr marL="0" indent="0">
              <a:buNone/>
            </a:pPr>
            <a:r>
              <a:rPr lang="en-US" dirty="0"/>
              <a:t>Ohio Council – 42</a:t>
            </a:r>
          </a:p>
          <a:p>
            <a:pPr marL="0" indent="0">
              <a:buNone/>
            </a:pPr>
            <a:r>
              <a:rPr lang="en-US" dirty="0"/>
              <a:t>Virginia Council - 65</a:t>
            </a:r>
          </a:p>
          <a:p>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73003" y="685800"/>
            <a:ext cx="1247148" cy="12471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429000" y="5867400"/>
            <a:ext cx="5391151" cy="369332"/>
          </a:xfrm>
          <a:prstGeom prst="rect">
            <a:avLst/>
          </a:prstGeom>
          <a:noFill/>
          <a:ln w="15875">
            <a:solidFill>
              <a:schemeClr val="accent1"/>
            </a:solidFill>
          </a:ln>
        </p:spPr>
        <p:txBody>
          <a:bodyPr wrap="square" rtlCol="0">
            <a:spAutoFit/>
          </a:bodyPr>
          <a:lstStyle/>
          <a:p>
            <a:pPr algn="ctr"/>
            <a:r>
              <a:rPr lang="en-US" dirty="0">
                <a:ea typeface="Calibri"/>
                <a:cs typeface="Times New Roman"/>
              </a:rPr>
              <a:t> </a:t>
            </a:r>
            <a:r>
              <a:rPr lang="en-US" u="sng" dirty="0">
                <a:solidFill>
                  <a:srgbClr val="0000FF"/>
                </a:solidFill>
                <a:ea typeface="Calibri"/>
                <a:cs typeface="Times New Roman"/>
                <a:hlinkClick r:id="rId3"/>
              </a:rPr>
              <a:t>2016 Chapter Recruiting Program Guide</a:t>
            </a:r>
            <a:endParaRPr lang="en-US" dirty="0"/>
          </a:p>
        </p:txBody>
      </p:sp>
    </p:spTree>
    <p:extLst>
      <p:ext uri="{BB962C8B-B14F-4D97-AF65-F5344CB8AC3E}">
        <p14:creationId xmlns:p14="http://schemas.microsoft.com/office/powerpoint/2010/main" val="3187177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44480771"/>
              </p:ext>
            </p:extLst>
          </p:nvPr>
        </p:nvGraphicFramePr>
        <p:xfrm>
          <a:off x="76200" y="152400"/>
          <a:ext cx="8839200" cy="6625162"/>
        </p:xfrm>
        <a:graphic>
          <a:graphicData uri="http://schemas.openxmlformats.org/drawingml/2006/table">
            <a:tbl>
              <a:tblPr/>
              <a:tblGrid>
                <a:gridCol w="2646001">
                  <a:extLst>
                    <a:ext uri="{9D8B030D-6E8A-4147-A177-3AD203B41FA5}">
                      <a16:colId xmlns:a16="http://schemas.microsoft.com/office/drawing/2014/main" val="20000"/>
                    </a:ext>
                  </a:extLst>
                </a:gridCol>
                <a:gridCol w="512401">
                  <a:extLst>
                    <a:ext uri="{9D8B030D-6E8A-4147-A177-3AD203B41FA5}">
                      <a16:colId xmlns:a16="http://schemas.microsoft.com/office/drawing/2014/main" val="20001"/>
                    </a:ext>
                  </a:extLst>
                </a:gridCol>
                <a:gridCol w="3775798">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tblGrid>
              <a:tr h="258552">
                <a:tc>
                  <a:txBody>
                    <a:bodyPr/>
                    <a:lstStyle/>
                    <a:p>
                      <a:pPr algn="l" fontAlgn="b"/>
                      <a:endParaRPr lang="en-US" sz="1400" b="0" i="0" u="none" strike="noStrike" dirty="0">
                        <a:solidFill>
                          <a:srgbClr val="000000"/>
                        </a:solidFill>
                        <a:effectLst/>
                        <a:latin typeface="Calibri"/>
                      </a:endParaRPr>
                    </a:p>
                  </a:txBody>
                  <a:tcPr marL="5036" marR="5036" marT="5036" marB="0" anchor="b">
                    <a:lnL>
                      <a:noFill/>
                    </a:lnL>
                    <a:lnR>
                      <a:noFill/>
                    </a:lnR>
                    <a:lnT>
                      <a:noFill/>
                    </a:lnT>
                    <a:lnB>
                      <a:noFill/>
                    </a:lnB>
                  </a:tcPr>
                </a:tc>
                <a:tc>
                  <a:txBody>
                    <a:bodyPr/>
                    <a:lstStyle/>
                    <a:p>
                      <a:pPr algn="l" fontAlgn="b"/>
                      <a:endParaRPr lang="en-US" sz="1400" b="0" i="0" u="none" strike="noStrike">
                        <a:solidFill>
                          <a:srgbClr val="000000"/>
                        </a:solidFill>
                        <a:effectLst/>
                        <a:latin typeface="Calibri"/>
                      </a:endParaRPr>
                    </a:p>
                  </a:txBody>
                  <a:tcPr marL="5036" marR="5036" marT="5036" marB="0" anchor="b">
                    <a:lnL>
                      <a:noFill/>
                    </a:lnL>
                    <a:lnR>
                      <a:noFill/>
                    </a:lnR>
                    <a:lnT>
                      <a:noFill/>
                    </a:lnT>
                    <a:lnB>
                      <a:noFill/>
                    </a:lnB>
                  </a:tcPr>
                </a:tc>
                <a:tc gridSpan="3">
                  <a:txBody>
                    <a:bodyPr/>
                    <a:lstStyle/>
                    <a:p>
                      <a:pPr algn="l" fontAlgn="b"/>
                      <a:r>
                        <a:rPr lang="en-US" sz="1800" b="0" i="0" u="none" strike="noStrike" dirty="0">
                          <a:solidFill>
                            <a:srgbClr val="000000"/>
                          </a:solidFill>
                          <a:effectLst/>
                          <a:latin typeface="Calibri"/>
                        </a:rPr>
                        <a:t>2016 New Members Reported to MOAA National</a:t>
                      </a:r>
                    </a:p>
                  </a:txBody>
                  <a:tcPr marL="5036" marR="5036" marT="5036" marB="0" anchor="b">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07682">
                <a:tc>
                  <a:txBody>
                    <a:bodyPr/>
                    <a:lstStyle/>
                    <a:p>
                      <a:pPr algn="l" fontAlgn="b"/>
                      <a:endParaRPr lang="en-US" sz="1400" b="0" i="0" u="none" strike="noStrike">
                        <a:solidFill>
                          <a:srgbClr val="000000"/>
                        </a:solidFill>
                        <a:effectLst/>
                        <a:latin typeface="Calibri"/>
                      </a:endParaRPr>
                    </a:p>
                  </a:txBody>
                  <a:tcPr marL="5036" marR="5036" marT="503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5036" marR="5036" marT="503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5036" marR="5036" marT="5036"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ctr" fontAlgn="b"/>
                      <a:r>
                        <a:rPr lang="en-US" sz="1400" b="0" i="0" u="none" strike="noStrike">
                          <a:solidFill>
                            <a:srgbClr val="000000"/>
                          </a:solidFill>
                          <a:effectLst/>
                          <a:latin typeface="Calibri"/>
                        </a:rPr>
                        <a:t>28-Jun-16</a:t>
                      </a:r>
                    </a:p>
                  </a:txBody>
                  <a:tcPr marL="5036" marR="5036" marT="5036"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1"/>
                  </a:ext>
                </a:extLst>
              </a:tr>
              <a:tr h="41116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Reported</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Incentive</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7520">
                <a:tc>
                  <a:txBody>
                    <a:bodyPr/>
                    <a:lstStyle/>
                    <a:p>
                      <a:pPr algn="l" fontAlgn="b"/>
                      <a:r>
                        <a:rPr lang="en-US" sz="1400" b="0" i="0" u="none" strike="noStrike">
                          <a:solidFill>
                            <a:srgbClr val="000000"/>
                          </a:solidFill>
                          <a:effectLst/>
                          <a:latin typeface="Calibri"/>
                        </a:rPr>
                        <a:t>Category - 01 (1 to 39)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07682">
                <a:tc>
                  <a:txBody>
                    <a:bodyPr/>
                    <a:lstStyle/>
                    <a:p>
                      <a:pPr algn="l" fontAlgn="b"/>
                      <a:r>
                        <a:rPr lang="en-US" sz="1400" b="0" i="0" u="none" strike="noStrike" dirty="0">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NC12</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Durham-Orange</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Not Reported</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NC14</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Piedmont Chapter of the MOAA</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NC17</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First Flight Military Officers Association</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NC22</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New River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97520">
                <a:tc>
                  <a:txBody>
                    <a:bodyPr/>
                    <a:lstStyle/>
                    <a:p>
                      <a:pPr algn="l" fontAlgn="b"/>
                      <a:r>
                        <a:rPr lang="en-US" sz="1400" b="0" i="0" u="none" strike="noStrike" dirty="0">
                          <a:solidFill>
                            <a:srgbClr val="000000"/>
                          </a:solidFill>
                          <a:effectLst/>
                          <a:latin typeface="Calibri"/>
                        </a:rPr>
                        <a:t>Category - 02 (40 to 66)</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NC03</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Eastern Carolina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NC21</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High Country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97520">
                <a:tc>
                  <a:txBody>
                    <a:bodyPr/>
                    <a:lstStyle/>
                    <a:p>
                      <a:pPr algn="l" fontAlgn="b"/>
                      <a:r>
                        <a:rPr lang="en-US" sz="1400" b="0" i="0" u="none" strike="noStrike" dirty="0">
                          <a:solidFill>
                            <a:srgbClr val="000000"/>
                          </a:solidFill>
                          <a:effectLst/>
                          <a:latin typeface="Calibri"/>
                        </a:rPr>
                        <a:t>Category - 03 (67 to 99)</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NC02</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Coastal Carolina</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Not Reported</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NC11</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Catawba Valley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NC20</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Central Carolina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0</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97520">
                <a:tc>
                  <a:txBody>
                    <a:bodyPr/>
                    <a:lstStyle/>
                    <a:p>
                      <a:pPr algn="l" fontAlgn="b"/>
                      <a:r>
                        <a:rPr lang="en-US" sz="1400" b="0" i="0" u="none" strike="noStrike" dirty="0">
                          <a:solidFill>
                            <a:srgbClr val="000000"/>
                          </a:solidFill>
                          <a:effectLst/>
                          <a:latin typeface="Calibri"/>
                        </a:rPr>
                        <a:t>Category - 04 (100 to 149)</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NC04</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Charlotte-Metrolina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4</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NC08</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Tarheel Central Chapter of MOAA, Inc</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3</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NC09</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Triangle</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Not Reported</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97520">
                <a:tc>
                  <a:txBody>
                    <a:bodyPr/>
                    <a:lstStyle/>
                    <a:p>
                      <a:pPr algn="l" fontAlgn="b"/>
                      <a:r>
                        <a:rPr lang="en-US" sz="1400" b="0" i="0" u="none" strike="noStrike" dirty="0">
                          <a:solidFill>
                            <a:srgbClr val="000000"/>
                          </a:solidFill>
                          <a:effectLst/>
                          <a:latin typeface="Calibri"/>
                        </a:rPr>
                        <a:t>Category - 05 (150 to 249)</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NC10</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Western North Carolina Chapter, MOAA</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10</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5</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0"/>
                  </a:ext>
                </a:extLst>
              </a:tr>
              <a:tr h="297520">
                <a:tc>
                  <a:txBody>
                    <a:bodyPr/>
                    <a:lstStyle/>
                    <a:p>
                      <a:pPr algn="l" fontAlgn="b"/>
                      <a:r>
                        <a:rPr lang="en-US" sz="1400" b="0" i="0" u="none" strike="noStrike" dirty="0">
                          <a:solidFill>
                            <a:srgbClr val="000000"/>
                          </a:solidFill>
                          <a:effectLst/>
                          <a:latin typeface="Calibri"/>
                        </a:rPr>
                        <a:t>Category - 06 (250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1"/>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NC01</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Cape Fear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8</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2</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2"/>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NC06</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Sandhills Chapter</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16</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3"/>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NC07</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Southeastern NC Chapter of MOAA</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14</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11</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4"/>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5"/>
                  </a:ext>
                </a:extLst>
              </a:tr>
              <a:tr h="207682">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effectLst/>
                          <a:latin typeface="Calibri"/>
                        </a:rPr>
                        <a:t>72</a:t>
                      </a:r>
                    </a:p>
                  </a:txBody>
                  <a:tcPr marL="5036" marR="5036" marT="5036"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dirty="0">
                          <a:solidFill>
                            <a:srgbClr val="000000"/>
                          </a:solidFill>
                          <a:effectLst/>
                          <a:latin typeface="Calibri"/>
                        </a:rPr>
                        <a:t>49</a:t>
                      </a:r>
                    </a:p>
                  </a:txBody>
                  <a:tcPr marL="5036" marR="5036" marT="5036"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26"/>
                  </a:ext>
                </a:extLst>
              </a:tr>
            </a:tbl>
          </a:graphicData>
        </a:graphic>
      </p:graphicFrame>
    </p:spTree>
    <p:extLst>
      <p:ext uri="{BB962C8B-B14F-4D97-AF65-F5344CB8AC3E}">
        <p14:creationId xmlns:p14="http://schemas.microsoft.com/office/powerpoint/2010/main" val="2518636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David\AppData\Local\Microsoft\Windows\Temporary Internet Files\Content.IE5\0C8J2TZ9\tio-sa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3781425"/>
            <a:ext cx="3048000" cy="30384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err="1"/>
              <a:t>NCCoC</a:t>
            </a:r>
            <a:r>
              <a:rPr lang="en-US" dirty="0"/>
              <a:t> Membership Goals</a:t>
            </a:r>
          </a:p>
        </p:txBody>
      </p:sp>
      <p:sp>
        <p:nvSpPr>
          <p:cNvPr id="3" name="Content Placeholder 2"/>
          <p:cNvSpPr>
            <a:spLocks noGrp="1"/>
          </p:cNvSpPr>
          <p:nvPr>
            <p:ph idx="1"/>
          </p:nvPr>
        </p:nvSpPr>
        <p:spPr/>
        <p:txBody>
          <a:bodyPr>
            <a:normAutofit/>
          </a:bodyPr>
          <a:lstStyle/>
          <a:p>
            <a:r>
              <a:rPr lang="en-US" dirty="0"/>
              <a:t>Next Steps</a:t>
            </a:r>
          </a:p>
          <a:p>
            <a:pPr lvl="1"/>
            <a:r>
              <a:rPr lang="en-US" dirty="0"/>
              <a:t>Voluntary assessment, submit to </a:t>
            </a:r>
            <a:r>
              <a:rPr lang="en-US" dirty="0" err="1"/>
              <a:t>NCCoC</a:t>
            </a:r>
            <a:endParaRPr lang="en-US" dirty="0"/>
          </a:p>
          <a:p>
            <a:pPr lvl="1"/>
            <a:r>
              <a:rPr lang="en-US" dirty="0"/>
              <a:t>Request visit from </a:t>
            </a:r>
            <a:r>
              <a:rPr lang="en-US" dirty="0" err="1"/>
              <a:t>NCCoC</a:t>
            </a:r>
            <a:r>
              <a:rPr lang="en-US" dirty="0"/>
              <a:t> Membership VP</a:t>
            </a:r>
          </a:p>
          <a:p>
            <a:pPr lvl="1"/>
            <a:r>
              <a:rPr lang="en-US" dirty="0"/>
              <a:t>Report new members to MOAA</a:t>
            </a:r>
          </a:p>
          <a:p>
            <a:pPr lvl="1"/>
            <a:r>
              <a:rPr lang="en-US" dirty="0"/>
              <a:t>Recruit, Recruit, Recruit, Recruit, Recruit, Recruit, Recruit, Recruit, Recruit, Recruit, Recruit, Recruit, Recruit, Recruit, Recruit, Recruit, Recruit, Recruit, Recruit, Recruit, Recruit, Recruit, Recruit, Recruit</a:t>
            </a:r>
          </a:p>
          <a:p>
            <a:pPr lvl="1"/>
            <a:endParaRPr lang="en-US" dirty="0"/>
          </a:p>
          <a:p>
            <a:pPr lvl="1"/>
            <a:endParaRPr lang="en-US" dirty="0"/>
          </a:p>
        </p:txBody>
      </p:sp>
    </p:spTree>
    <p:extLst>
      <p:ext uri="{BB962C8B-B14F-4D97-AF65-F5344CB8AC3E}">
        <p14:creationId xmlns:p14="http://schemas.microsoft.com/office/powerpoint/2010/main" val="25854291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8329</TotalTime>
  <Words>768</Words>
  <Application>Microsoft Office PowerPoint</Application>
  <PresentationFormat>On-screen Show (4:3)</PresentationFormat>
  <Paragraphs>270</Paragraphs>
  <Slides>11</Slides>
  <Notes>0</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Times New Roman</vt:lpstr>
      <vt:lpstr>Office Theme</vt:lpstr>
      <vt:lpstr>1_Office Theme</vt:lpstr>
      <vt:lpstr>2_Office Theme</vt:lpstr>
      <vt:lpstr>Document</vt:lpstr>
      <vt:lpstr>NCCoC Quarterly Meeting, Blowing Rock August 13, 2016</vt:lpstr>
      <vt:lpstr>NCCoC Membership Goals</vt:lpstr>
      <vt:lpstr>NCCoC Membership Goals</vt:lpstr>
      <vt:lpstr>NCCoC Membership Goals</vt:lpstr>
      <vt:lpstr>NCCoC Membership Goals</vt:lpstr>
      <vt:lpstr>NC Council of Chapters based on dues paid</vt:lpstr>
      <vt:lpstr>MOAA National Status</vt:lpstr>
      <vt:lpstr>PowerPoint Presentation</vt:lpstr>
      <vt:lpstr>NCCoC Membership Goals</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 20 Central Carolina Chapter Salisbury, Rowan County, NC</dc:title>
  <dc:creator>David</dc:creator>
  <cp:lastModifiedBy>Doug Ehrhardt</cp:lastModifiedBy>
  <cp:revision>106</cp:revision>
  <cp:lastPrinted>2016-07-28T15:19:13Z</cp:lastPrinted>
  <dcterms:created xsi:type="dcterms:W3CDTF">2013-08-02T22:46:21Z</dcterms:created>
  <dcterms:modified xsi:type="dcterms:W3CDTF">2016-07-29T14:15:53Z</dcterms:modified>
</cp:coreProperties>
</file>